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45" r:id="rId2"/>
    <p:sldId id="346" r:id="rId3"/>
    <p:sldId id="350" r:id="rId4"/>
    <p:sldId id="347" r:id="rId5"/>
    <p:sldId id="349" r:id="rId6"/>
    <p:sldId id="316" r:id="rId7"/>
    <p:sldId id="351" r:id="rId8"/>
    <p:sldId id="342" r:id="rId9"/>
    <p:sldId id="354" r:id="rId10"/>
    <p:sldId id="356" r:id="rId11"/>
    <p:sldId id="357" r:id="rId12"/>
    <p:sldId id="358" r:id="rId13"/>
    <p:sldId id="359" r:id="rId14"/>
    <p:sldId id="361" r:id="rId15"/>
    <p:sldId id="355" r:id="rId16"/>
    <p:sldId id="3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3"/>
    <p:restoredTop sz="94712"/>
  </p:normalViewPr>
  <p:slideViewPr>
    <p:cSldViewPr snapToGrid="0" snapToObjects="1">
      <p:cViewPr>
        <p:scale>
          <a:sx n="100" d="100"/>
          <a:sy n="100" d="100"/>
        </p:scale>
        <p:origin x="57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399EA-05D6-A549-A19A-5106AC6CAB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9269C-4A87-DF48-8BBA-CBE8DF929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2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1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97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8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21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87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B92-9AB4-1C43-B522-21D588CA289B}" type="datetimeFigureOut">
              <a:rPr lang="en-US" smtClean="0"/>
              <a:t>3/29/17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4EA39-C0B9-494E-B990-AF7AEAF5DC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9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11/relationships/webextension" Target="../webextensions/webextension1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4.tiff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4.jpg"/><Relationship Id="rId10" Type="http://schemas.openxmlformats.org/officeDocument/2006/relationships/image" Target="../media/image15.jpg"/><Relationship Id="rId11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fMRI Biomarker for Deep Brain Stimulation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Trent Jerde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47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17" y="0"/>
            <a:ext cx="10192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3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6" y="0"/>
            <a:ext cx="10199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3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80" y="0"/>
            <a:ext cx="10336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36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17" y="0"/>
            <a:ext cx="10448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7" y="0"/>
            <a:ext cx="118012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54" y="0"/>
            <a:ext cx="11527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1: </a:t>
            </a:r>
            <a:r>
              <a:rPr lang="en-US" dirty="0"/>
              <a:t>Do different DBS settings evoke unique activation patterns in the brain areas controlling movement?</a:t>
            </a:r>
          </a:p>
          <a:p>
            <a:pPr lvl="1"/>
            <a:r>
              <a:rPr lang="en-US" dirty="0" smtClean="0"/>
              <a:t>Yes.</a:t>
            </a:r>
          </a:p>
          <a:p>
            <a:pPr lvl="1"/>
            <a:endParaRPr lang="en-US" dirty="0"/>
          </a:p>
          <a:p>
            <a:r>
              <a:rPr lang="en-US" smtClean="0"/>
              <a:t>Question 2: Can </a:t>
            </a:r>
            <a:r>
              <a:rPr lang="en-US" dirty="0"/>
              <a:t>fMRI potentially be used as a brain biomarker at the time of DBS implantation to </a:t>
            </a:r>
            <a:r>
              <a:rPr lang="en-US" dirty="0" smtClean="0"/>
              <a:t>help select optimal settings?</a:t>
            </a:r>
          </a:p>
          <a:p>
            <a:pPr lvl="1"/>
            <a:r>
              <a:rPr lang="en-US" dirty="0" smtClean="0"/>
              <a:t>Yes.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Parkinson’s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Chronic </a:t>
            </a:r>
            <a:r>
              <a:rPr lang="en-US" dirty="0"/>
              <a:t>and progressive movement </a:t>
            </a:r>
            <a:r>
              <a:rPr lang="en-US" dirty="0" smtClean="0"/>
              <a:t>disorder.</a:t>
            </a:r>
          </a:p>
          <a:p>
            <a:r>
              <a:rPr lang="en-US" dirty="0" smtClean="0"/>
              <a:t>Nearly </a:t>
            </a:r>
            <a:r>
              <a:rPr lang="en-US" dirty="0"/>
              <a:t>1</a:t>
            </a:r>
            <a:r>
              <a:rPr lang="en-US" dirty="0" smtClean="0"/>
              <a:t> </a:t>
            </a:r>
            <a:r>
              <a:rPr lang="en-US" dirty="0"/>
              <a:t>million people in the US are living with Parkinson's disease. </a:t>
            </a:r>
            <a:endParaRPr lang="en-US" dirty="0" smtClean="0"/>
          </a:p>
          <a:p>
            <a:r>
              <a:rPr lang="en-US" dirty="0" smtClean="0"/>
              <a:t>Cause unknown, and no cure</a:t>
            </a:r>
            <a:r>
              <a:rPr lang="en-US" dirty="0"/>
              <a:t>.</a:t>
            </a:r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anage symptoms:</a:t>
            </a:r>
          </a:p>
          <a:p>
            <a:pPr lvl="1"/>
            <a:r>
              <a:rPr lang="en-US" dirty="0" smtClean="0"/>
              <a:t>Medication</a:t>
            </a:r>
          </a:p>
          <a:p>
            <a:pPr lvl="1"/>
            <a:r>
              <a:rPr lang="en-US" dirty="0" smtClean="0"/>
              <a:t>Surgery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4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Web Video Player"/>
              <p:cNvGraphicFramePr>
                <a:graphicFrameLocks noGrp="1"/>
              </p:cNvGraphicFramePr>
              <p:nvPr/>
            </p:nvGraphicFramePr>
            <p:xfrm>
              <a:off x="2619375" y="1471612"/>
              <a:ext cx="6953250" cy="391477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 title="Web Video Player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19375" y="1471612"/>
                <a:ext cx="6953250" cy="39147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962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Brain Stimulation (DBS)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683"/>
            <a:ext cx="5527876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therapeutic mechanisms of DBS are not well </a:t>
            </a:r>
            <a:r>
              <a:rPr lang="en-US" dirty="0" smtClean="0"/>
              <a:t>understood.</a:t>
            </a:r>
          </a:p>
          <a:p>
            <a:r>
              <a:rPr lang="en-US" dirty="0" smtClean="0"/>
              <a:t>Objective </a:t>
            </a:r>
            <a:r>
              <a:rPr lang="en-US" dirty="0"/>
              <a:t>biomarkers for guiding DBS lead targeting and stimulation programming are lacking. </a:t>
            </a:r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33" y="1501575"/>
            <a:ext cx="3669173" cy="421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10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different </a:t>
            </a:r>
            <a:r>
              <a:rPr lang="en-US" dirty="0"/>
              <a:t>DBS </a:t>
            </a:r>
            <a:r>
              <a:rPr lang="en-US" dirty="0" smtClean="0"/>
              <a:t>settings evoke unique activation patterns in the brain areas controlling movement?</a:t>
            </a:r>
          </a:p>
          <a:p>
            <a:pPr lvl="1"/>
            <a:r>
              <a:rPr lang="en-US" dirty="0" smtClean="0"/>
              <a:t>Electrode stimulation site.</a:t>
            </a:r>
          </a:p>
          <a:p>
            <a:pPr lvl="1"/>
            <a:r>
              <a:rPr lang="en-US" dirty="0" smtClean="0"/>
              <a:t>Voltage. </a:t>
            </a:r>
          </a:p>
          <a:p>
            <a:pPr lvl="1"/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f so, can fMRI potentially be used as a brain biomarker at the time of DBS implantation to optimize therapy for individual patients?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96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/>
          <p:cNvGrpSpPr/>
          <p:nvPr/>
        </p:nvGrpSpPr>
        <p:grpSpPr>
          <a:xfrm>
            <a:off x="989314" y="3586060"/>
            <a:ext cx="3937640" cy="2592991"/>
            <a:chOff x="1125819" y="1772071"/>
            <a:chExt cx="3156413" cy="2297175"/>
          </a:xfrm>
        </p:grpSpPr>
        <p:grpSp>
          <p:nvGrpSpPr>
            <p:cNvPr id="2" name="Group 1"/>
            <p:cNvGrpSpPr/>
            <p:nvPr/>
          </p:nvGrpSpPr>
          <p:grpSpPr>
            <a:xfrm>
              <a:off x="1750628" y="1787460"/>
              <a:ext cx="2528954" cy="246221"/>
              <a:chOff x="2810431" y="3168590"/>
              <a:chExt cx="2528954" cy="24622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125819" y="1772071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1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5819" y="2365318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3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25819" y="2064631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2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25819" y="3792247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8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5819" y="2658051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4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25819" y="2947418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5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5819" y="3218131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6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25819" y="3513338"/>
              <a:ext cx="644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Calibri" charset="0"/>
                  <a:ea typeface="Calibri" charset="0"/>
                  <a:cs typeface="Calibri" charset="0"/>
                </a:rPr>
                <a:t>RUN 7</a:t>
              </a:r>
              <a:endParaRPr lang="en-US" sz="1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753278" y="2080020"/>
              <a:ext cx="2528954" cy="246221"/>
              <a:chOff x="2810431" y="3168590"/>
              <a:chExt cx="2528954" cy="24622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750628" y="2380707"/>
              <a:ext cx="2528954" cy="246221"/>
              <a:chOff x="2810431" y="3168590"/>
              <a:chExt cx="2528954" cy="246221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750628" y="2673440"/>
              <a:ext cx="2528954" cy="246221"/>
              <a:chOff x="2810431" y="3168590"/>
              <a:chExt cx="2528954" cy="246221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1750628" y="2962807"/>
              <a:ext cx="2528954" cy="246221"/>
              <a:chOff x="2810431" y="3168590"/>
              <a:chExt cx="2528954" cy="246221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750628" y="3233520"/>
              <a:ext cx="2528954" cy="246221"/>
              <a:chOff x="2810431" y="3168590"/>
              <a:chExt cx="2528954" cy="246221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750628" y="3528727"/>
              <a:ext cx="2528954" cy="246221"/>
              <a:chOff x="2810431" y="3168590"/>
              <a:chExt cx="2528954" cy="24622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4484982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750628" y="3807636"/>
              <a:ext cx="2528954" cy="246221"/>
              <a:chOff x="2810431" y="3168590"/>
              <a:chExt cx="2528954" cy="246221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319781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34284" y="3194861"/>
                <a:ext cx="2505101" cy="201637"/>
              </a:xfrm>
              <a:prstGeom prst="rect">
                <a:avLst/>
              </a:prstGeom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2810431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64643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494260" y="3168590"/>
                <a:ext cx="35298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ON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874658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4027205" y="3168590"/>
                <a:ext cx="38824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OFF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74" name="TextBox 73"/>
          <p:cNvSpPr txBox="1"/>
          <p:nvPr/>
        </p:nvSpPr>
        <p:spPr>
          <a:xfrm>
            <a:off x="932043" y="1575766"/>
            <a:ext cx="5617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3 subjects.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Voltages (V): 1, 3, 5, 7.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Electrode stimulation sites: deep, middle, superficial.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Combinations: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ubject 1, stimulation site deep, 3V.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8 runs per combination.</a:t>
            </a:r>
          </a:p>
          <a:p>
            <a:endParaRPr lang="en-US" dirty="0" smtClean="0"/>
          </a:p>
        </p:txBody>
      </p:sp>
      <p:sp>
        <p:nvSpPr>
          <p:cNvPr id="78" name="TextBox 77"/>
          <p:cNvSpPr txBox="1"/>
          <p:nvPr/>
        </p:nvSpPr>
        <p:spPr>
          <a:xfrm>
            <a:off x="932043" y="532447"/>
            <a:ext cx="508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Calibri" charset="0"/>
                <a:ea typeface="Calibri" charset="0"/>
                <a:cs typeface="Calibri" charset="0"/>
              </a:rPr>
              <a:t>Experimental Design</a:t>
            </a:r>
            <a:endParaRPr lang="en-US" sz="4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7962900" y="1102246"/>
            <a:ext cx="2100432" cy="2429239"/>
            <a:chOff x="9991978" y="3001855"/>
            <a:chExt cx="2044583" cy="3490963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1978" y="3001855"/>
              <a:ext cx="1313501" cy="3490963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10514581" y="5755978"/>
              <a:ext cx="848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Deep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659512" y="5311608"/>
              <a:ext cx="880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Middle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0822092" y="4842563"/>
              <a:ext cx="1214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Superficial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7518131" y="745614"/>
            <a:ext cx="273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Electrode Stimulation Sites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730" y="3847929"/>
            <a:ext cx="3124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7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64027" y="2006007"/>
            <a:ext cx="5489191" cy="3142557"/>
            <a:chOff x="192841" y="143"/>
            <a:chExt cx="5587999" cy="3428852"/>
          </a:xfrm>
        </p:grpSpPr>
        <p:pic>
          <p:nvPicPr>
            <p:cNvPr id="6" name="Picture 5" descr="sheep_anat_whit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841" y="143"/>
              <a:ext cx="5587999" cy="342885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623858" y="1528477"/>
              <a:ext cx="558800" cy="369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0940" y="555938"/>
              <a:ext cx="508000" cy="369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17249" y="1470602"/>
              <a:ext cx="1286933" cy="369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Cerebellum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 flipV="1">
              <a:off x="1470382" y="1029978"/>
              <a:ext cx="1343336" cy="498313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3085633" y="1663823"/>
              <a:ext cx="1143456" cy="13425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75" y="1764534"/>
            <a:ext cx="3378494" cy="35570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69075" y="36871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/>
              <a:t>Brain A</a:t>
            </a:r>
            <a:r>
              <a:rPr lang="en-US" sz="4000" dirty="0" smtClean="0"/>
              <a:t>reas of Interest</a:t>
            </a:r>
            <a:endParaRPr lang="en-US" sz="4000" dirty="0"/>
          </a:p>
          <a:p>
            <a:pPr lvl="1"/>
            <a:r>
              <a:rPr lang="en-US" sz="2000" dirty="0" smtClean="0"/>
              <a:t>Left </a:t>
            </a:r>
            <a:r>
              <a:rPr lang="en-US" sz="2000" dirty="0"/>
              <a:t>motor cortex, right motor </a:t>
            </a:r>
            <a:r>
              <a:rPr lang="en-US" sz="2000" dirty="0" smtClean="0"/>
              <a:t>cortex </a:t>
            </a:r>
            <a:endParaRPr lang="en-US" sz="2000" dirty="0"/>
          </a:p>
          <a:p>
            <a:pPr lvl="1"/>
            <a:r>
              <a:rPr lang="en-US" sz="2000" dirty="0"/>
              <a:t>Left cerebellum, right </a:t>
            </a:r>
            <a:r>
              <a:rPr lang="en-US" sz="2000" dirty="0" smtClean="0"/>
              <a:t>cerebellum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044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2" y="1329026"/>
            <a:ext cx="1062625" cy="150169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22" y="4438192"/>
            <a:ext cx="1195181" cy="15016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32" y="2874547"/>
            <a:ext cx="1135283" cy="150169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485532" y="248493"/>
            <a:ext cx="7989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70C0"/>
                </a:solidFill>
              </a:rPr>
              <a:t>Activation </a:t>
            </a:r>
            <a:r>
              <a:rPr lang="en-US" sz="2400" b="1" dirty="0">
                <a:solidFill>
                  <a:srgbClr val="0070C0"/>
                </a:solidFill>
              </a:rPr>
              <a:t>M</a:t>
            </a:r>
            <a:r>
              <a:rPr lang="en-US" sz="2400" b="1" dirty="0" smtClean="0">
                <a:solidFill>
                  <a:srgbClr val="0070C0"/>
                </a:solidFill>
              </a:rPr>
              <a:t>aps </a:t>
            </a:r>
            <a:r>
              <a:rPr lang="en-US" sz="2400" b="1" dirty="0" smtClean="0">
                <a:solidFill>
                  <a:srgbClr val="0070C0"/>
                </a:solidFill>
              </a:rPr>
              <a:t>for </a:t>
            </a:r>
            <a:r>
              <a:rPr lang="en-US" sz="2400" b="1" dirty="0" smtClean="0">
                <a:solidFill>
                  <a:srgbClr val="0070C0"/>
                </a:solidFill>
              </a:rPr>
              <a:t>Voltage </a:t>
            </a:r>
            <a:r>
              <a:rPr lang="en-US" sz="2400" b="1" dirty="0">
                <a:solidFill>
                  <a:srgbClr val="0070C0"/>
                </a:solidFill>
              </a:rPr>
              <a:t>L</a:t>
            </a:r>
            <a:r>
              <a:rPr lang="en-US" sz="2400" b="1" dirty="0" smtClean="0">
                <a:solidFill>
                  <a:srgbClr val="0070C0"/>
                </a:solidFill>
              </a:rPr>
              <a:t>evels for One Subject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4714" y="1799144"/>
            <a:ext cx="74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1</a:t>
            </a:r>
            <a:r>
              <a:rPr lang="en-US" sz="2400" b="1" dirty="0" smtClean="0">
                <a:solidFill>
                  <a:srgbClr val="0070C0"/>
                </a:solidFill>
              </a:rPr>
              <a:t>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4714" y="3573495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3</a:t>
            </a:r>
            <a:r>
              <a:rPr lang="en-US" sz="2400" b="1" dirty="0" smtClean="0">
                <a:solidFill>
                  <a:srgbClr val="0070C0"/>
                </a:solidFill>
              </a:rPr>
              <a:t>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0909" y="5348509"/>
            <a:ext cx="934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5</a:t>
            </a:r>
            <a:r>
              <a:rPr lang="en-US" sz="2400" b="1" dirty="0" smtClean="0">
                <a:solidFill>
                  <a:srgbClr val="0070C0"/>
                </a:solidFill>
              </a:rPr>
              <a:t>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922530" y="1465510"/>
            <a:ext cx="2103564" cy="3490963"/>
            <a:chOff x="10281346" y="1234017"/>
            <a:chExt cx="2103564" cy="349096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81346" y="1234017"/>
              <a:ext cx="1313501" cy="3490963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0839337" y="3974132"/>
              <a:ext cx="8488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Deep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0972472" y="3515756"/>
              <a:ext cx="8800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Middle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170441" y="3018696"/>
              <a:ext cx="12144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00B050"/>
                  </a:solidFill>
                </a:rPr>
                <a:t>Superficial</a:t>
              </a:r>
              <a:endParaRPr lang="en-US" sz="1600" b="1" dirty="0">
                <a:solidFill>
                  <a:srgbClr val="00B050"/>
                </a:soli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727" y="1316204"/>
            <a:ext cx="1135491" cy="14830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147" y="2886292"/>
            <a:ext cx="1158651" cy="14830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927" y="4450852"/>
            <a:ext cx="1175091" cy="148307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758703" y="1810719"/>
            <a:ext cx="74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747128" y="3585069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43324" y="5360086"/>
            <a:ext cx="629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667" y="1355357"/>
            <a:ext cx="1182352" cy="147919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32" y="2866052"/>
            <a:ext cx="1305566" cy="15014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93" y="4421808"/>
            <a:ext cx="1198089" cy="15014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433825" y="1822294"/>
            <a:ext cx="749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3V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497325" y="3596647"/>
            <a:ext cx="522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5V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93521" y="5371660"/>
            <a:ext cx="647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7V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8910" y="91587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Deep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26941" y="964124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Middle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082281" y="964117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Superficial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2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29" y="194092"/>
            <a:ext cx="8456271" cy="625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82EA06A2-43D7-3346-B3B9-2D892B0AACB6}">
  <we:reference id="wa104221182" version="2.0.0.0" store="en-US" storeType="OMEX"/>
  <we:alternateReferences>
    <we:reference id="wa104221182" version="2.0.0.0" store="wa104221182" storeType="OMEX"/>
  </we:alternateReferences>
  <we:properties>
    <we:property name="vid" value="&quot;https://youtu.be/0n12yPOUumg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9745</TotalTime>
  <Words>320</Words>
  <Application>Microsoft Macintosh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fMRI Biomarker for Deep Brain Stimulation</vt:lpstr>
      <vt:lpstr>Parkinson’s Disease</vt:lpstr>
      <vt:lpstr>PowerPoint Presentation</vt:lpstr>
      <vt:lpstr>Deep Brain Stimulation (DBS)</vt:lpstr>
      <vt:lpstr>Research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Jerde Report</dc:title>
  <dc:creator>Trent Jerde</dc:creator>
  <cp:lastModifiedBy>Trent Jerde</cp:lastModifiedBy>
  <cp:revision>432</cp:revision>
  <cp:lastPrinted>2016-11-08T17:03:12Z</cp:lastPrinted>
  <dcterms:created xsi:type="dcterms:W3CDTF">2016-09-02T15:10:04Z</dcterms:created>
  <dcterms:modified xsi:type="dcterms:W3CDTF">2017-03-29T04:51:17Z</dcterms:modified>
</cp:coreProperties>
</file>